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6"/>
  </p:notesMasterIdLst>
  <p:sldIdLst>
    <p:sldId id="298" r:id="rId3"/>
    <p:sldId id="294" r:id="rId4"/>
    <p:sldId id="301" r:id="rId5"/>
    <p:sldId id="299" r:id="rId6"/>
    <p:sldId id="300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88" r:id="rId25"/>
  </p:sldIdLst>
  <p:sldSz cx="9144000" cy="6858000" type="screen4x3"/>
  <p:notesSz cx="6858000" cy="9144000"/>
  <p:custDataLst>
    <p:tags r:id="rId27"/>
  </p:custData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2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-1542" y="-108"/>
      </p:cViewPr>
      <p:guideLst>
        <p:guide orient="horz" pos="255"/>
        <p:guide orient="horz" pos="1139"/>
        <p:guide orient="horz" pos="2319"/>
        <p:guide orient="horz" pos="3226"/>
        <p:guide pos="5125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pPr/>
              <a:t>2017/11/24/Fri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939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5.xml"/><Relationship Id="rId2" Type="http://schemas.openxmlformats.org/officeDocument/2006/relationships/tags" Target="../tags/tag3.xml"/><Relationship Id="rId16" Type="http://schemas.openxmlformats.org/officeDocument/2006/relationships/slide" Target="slide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9.png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2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" Target="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slide" Target="slide5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" Target="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" Target="slide5.xml"/><Relationship Id="rId2" Type="http://schemas.openxmlformats.org/officeDocument/2006/relationships/tags" Target="../tags/tag20.xml"/><Relationship Id="rId16" Type="http://schemas.openxmlformats.org/officeDocument/2006/relationships/slide" Target="slide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Entry_1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3454151" y="149378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项目背景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MH_Number_1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482726" y="154598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MH_Entry_2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768487" y="228749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主要工作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MH_Number_2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97062" y="233969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MH_Others_1"/>
          <p:cNvSpPr txBox="1"/>
          <p:nvPr>
            <p:custDataLst>
              <p:tags r:id="rId6"/>
            </p:custDataLst>
          </p:nvPr>
        </p:nvSpPr>
        <p:spPr>
          <a:xfrm>
            <a:off x="1441916" y="1900238"/>
            <a:ext cx="107632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6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4" name="MH_Others_2"/>
          <p:cNvSpPr txBox="1"/>
          <p:nvPr>
            <p:custDataLst>
              <p:tags r:id="rId7"/>
            </p:custDataLst>
          </p:nvPr>
        </p:nvSpPr>
        <p:spPr>
          <a:xfrm rot="5400000">
            <a:off x="-361783" y="3010004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rgbClr val="DDDD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spc="400" dirty="0">
              <a:solidFill>
                <a:srgbClr val="DDD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Entry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4082823" y="308120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关键技术及难点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MH_Number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4111398" y="313340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MH_Entry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440023" y="387491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项目展示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MH_Number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4468598" y="392711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MH_Entry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4782935" y="466862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项目总结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MH_Number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4811510" y="472082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6264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20038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任务系统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82341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5301" y="168592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领取任务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1" y="462915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完成任务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7564" y="1568797"/>
            <a:ext cx="4772024" cy="267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0425" y="4729162"/>
            <a:ext cx="4743450" cy="133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324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9024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827" y="184308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快捷施法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4827" y="2539604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取消施法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4827" y="323612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技能指示器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4827" y="3932636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技能冷却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4827" y="462915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技能解锁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9047" y="4018855"/>
            <a:ext cx="4657725" cy="262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29051" y="1241622"/>
            <a:ext cx="4643438" cy="259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324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9024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751" y="1357313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技能设计</a:t>
            </a:r>
            <a:endParaRPr lang="zh-CN" altLang="en-US" dirty="0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1037" y="1985963"/>
          <a:ext cx="7434263" cy="1328737"/>
        </p:xfrm>
        <a:graphic>
          <a:graphicData uri="http://schemas.openxmlformats.org/drawingml/2006/table">
            <a:tbl>
              <a:tblPr/>
              <a:tblGrid>
                <a:gridCol w="1621820"/>
                <a:gridCol w="997233"/>
                <a:gridCol w="4815210"/>
              </a:tblGrid>
              <a:tr h="53149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技能名称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图标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技能效果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24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冰锤冲击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向一个方向释放冰锤，冰锤会对沿途击中的敌人造成伤害，并附加击退效果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681037" y="3314696"/>
          <a:ext cx="7434263" cy="2471742"/>
        </p:xfrm>
        <a:graphic>
          <a:graphicData uri="http://schemas.openxmlformats.org/drawingml/2006/table">
            <a:tbl>
              <a:tblPr/>
              <a:tblGrid>
                <a:gridCol w="1628189"/>
                <a:gridCol w="1001149"/>
                <a:gridCol w="4804925"/>
              </a:tblGrid>
              <a:tr h="7415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光束攻击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在一个区域释放多个光束，光束会随机朝不同方向移动，对击中的敌人造成伤害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5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黑暗侵蚀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对一个区域造成范围伤害，对在该区域内的敌人，每秒造成一定的伤害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9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战嚎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在一定时间内提升玩家的攻击属性，并在施法时，对玩家周围一定范围的怪物造成伤害并附加击退效果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3479" y="3447824"/>
            <a:ext cx="390525" cy="400050"/>
          </a:xfrm>
          <a:prstGeom prst="rect">
            <a:avLst/>
          </a:prstGeom>
          <a:noFill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3479" y="4246109"/>
            <a:ext cx="409575" cy="409575"/>
          </a:xfrm>
          <a:prstGeom prst="rect">
            <a:avLst/>
          </a:prstGeom>
          <a:noFill/>
        </p:spPr>
      </p:pic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3479" y="5044396"/>
            <a:ext cx="390525" cy="400050"/>
          </a:xfrm>
          <a:prstGeom prst="rect">
            <a:avLst/>
          </a:prstGeom>
          <a:noFill/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01686" y="2725285"/>
            <a:ext cx="381000" cy="39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1663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副本系统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8385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6" y="1343026"/>
            <a:ext cx="4927601" cy="277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43338" y="3786188"/>
            <a:ext cx="50101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667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商店系统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09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5606" y="1800224"/>
            <a:ext cx="7124007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装备系统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827" y="184308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购买道具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4827" y="2539604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获取道具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4827" y="323612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查看道具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827" y="3932636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使用道具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4827" y="462915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卸下装备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6165" y="3850953"/>
            <a:ext cx="4986337" cy="279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6163" y="814388"/>
            <a:ext cx="4994352" cy="281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287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小地图系统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29876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" y="1609866"/>
            <a:ext cx="7929562" cy="44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关键技术及难点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2679702" y="99263"/>
            <a:ext cx="1963736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74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67362" y="8928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11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7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793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747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563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7675"/>
          <a:stretch/>
        </p:blipFill>
        <p:spPr>
          <a:xfrm>
            <a:off x="0" y="2332057"/>
            <a:ext cx="1428902" cy="2730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椭圆 36"/>
          <p:cNvSpPr/>
          <p:nvPr/>
        </p:nvSpPr>
        <p:spPr>
          <a:xfrm>
            <a:off x="1870074" y="880974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888890" y="4009635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12949" y="5309497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1043140" y="1685925"/>
            <a:ext cx="771373" cy="628222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14488" y="3800475"/>
            <a:ext cx="1200150" cy="3429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57275" y="4829175"/>
            <a:ext cx="857250" cy="714375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42"/>
          <p:cNvSpPr txBox="1"/>
          <p:nvPr/>
        </p:nvSpPr>
        <p:spPr>
          <a:xfrm>
            <a:off x="3099103" y="1025273"/>
            <a:ext cx="311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b="1" dirty="0" smtClean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（图形、物理引擎等）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44"/>
          <p:cNvSpPr txBox="1"/>
          <p:nvPr/>
        </p:nvSpPr>
        <p:spPr>
          <a:xfrm>
            <a:off x="4101020" y="4283581"/>
            <a:ext cx="325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研究可编程渲染管线（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6"/>
          <p:cNvSpPr txBox="1"/>
          <p:nvPr/>
        </p:nvSpPr>
        <p:spPr>
          <a:xfrm>
            <a:off x="3299130" y="5700600"/>
            <a:ext cx="490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HUDText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NGUI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WeaponTrail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等插件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984140" y="2333235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500188" y="2800350"/>
            <a:ext cx="1314450" cy="142875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44"/>
          <p:cNvSpPr txBox="1"/>
          <p:nvPr/>
        </p:nvSpPr>
        <p:spPr>
          <a:xfrm>
            <a:off x="4267709" y="2521455"/>
            <a:ext cx="3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PVE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模式中的人工智能</a:t>
            </a:r>
            <a:endParaRPr lang="en-US" altLang="zh-CN" b="1" dirty="0" smtClean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（有限状态机、网格导航寻路）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367474" cy="1720986"/>
            <a:chOff x="1184275" y="2717410"/>
            <a:chExt cx="6367474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30611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6222993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85728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项目特点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8612" y="1645615"/>
            <a:ext cx="8815388" cy="43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结合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moba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战斗方式实现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ARPG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游戏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自主设计怪物战斗方式，通过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AI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优化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PVE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模式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通过物理引擎模拟战斗的打击感（屏幕抖动、屏幕闪红、力作用、音效等）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Shader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优化渲染效果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通过异步加载和副本模式减少场景中物体渲染的数量，提高渲染效率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6222993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85728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项目不足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1513" y="1779152"/>
            <a:ext cx="7200900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技能、怪物、人物数值属性没有详细设计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游戏中副本较少，可后期拓展新的副本内容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有限状态机模式不适用于复杂状态的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BOSS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机制，在拓展行为更加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复杂的怪物时可以考虑使用行为树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5507038" y="4928054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7038" y="5449547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4"/>
          <p:cNvSpPr txBox="1"/>
          <p:nvPr/>
        </p:nvSpPr>
        <p:spPr>
          <a:xfrm>
            <a:off x="6892924" y="4943414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王牧群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5"/>
          <p:cNvSpPr txBox="1"/>
          <p:nvPr/>
        </p:nvSpPr>
        <p:spPr>
          <a:xfrm>
            <a:off x="6892924" y="5464907"/>
            <a:ext cx="225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张意 副教</a:t>
            </a:r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1883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4314" y="1328738"/>
            <a:ext cx="3814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RPG</a:t>
            </a:r>
            <a:r>
              <a:rPr lang="zh-CN" altLang="zh-CN" dirty="0" smtClean="0"/>
              <a:t>游戏全称为角色扮演类游戏，具有故事情节、人物描述和世界观的表现，让玩家在一个虚拟的世界中体验全新的冒险。</a:t>
            </a:r>
          </a:p>
          <a:p>
            <a:endParaRPr lang="zh-CN" altLang="en-US" dirty="0"/>
          </a:p>
        </p:txBody>
      </p:sp>
      <p:sp>
        <p:nvSpPr>
          <p:cNvPr id="21" name="MH_Entry_1">
            <a:hlinkClick r:id="rId6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65102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现状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MH_Number_1">
            <a:hlinkClick r:id="rId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17297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MH_Entry_2">
            <a:hlinkClick r:id="rId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0" y="357337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选题意义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8575" y="3625569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33876" y="1343023"/>
            <a:ext cx="4458507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" y="4443413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en-US" dirty="0" smtClean="0"/>
              <a:t>自主设计游戏元素和玩法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4998244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en-US" dirty="0" smtClean="0"/>
              <a:t>熟悉游戏引擎架构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5553076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为未来自主开发游戏项目提供基础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主要工作  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Entry_1">
            <a:hlinkClick r:id="rId16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625225" y="138311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MH_Number_1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653800" y="1445960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MH_Entry_2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939561" y="240597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任务系统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968136" y="246827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239609" y="3347870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1268184" y="340486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1611097" y="427497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副本系统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1639672" y="4327170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4768651" y="1325342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商店系统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797226" y="1359611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5149651" y="2320711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装备系统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5178226" y="238301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54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5459213" y="327321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小地图系统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MH_Number_2">
            <a:hlinkClick r:id="rId17" action="ppaction://hlinksldjump"/>
          </p:cNvPr>
          <p:cNvSpPr/>
          <p:nvPr>
            <p:custDataLst>
              <p:tags r:id="rId14"/>
            </p:custDataLst>
          </p:nvPr>
        </p:nvSpPr>
        <p:spPr>
          <a:xfrm>
            <a:off x="5487788" y="333021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8082" y="1795961"/>
            <a:ext cx="6527862" cy="364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81013" y="157162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手动攻击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1013" y="219143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自动攻击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1013" y="281123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释放技能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1013" y="3431040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普通怪物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1013" y="405084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战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1013" y="467065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打击感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1013" y="529045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自动寻路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1013" y="5910263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伤害飘字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500" y="1300163"/>
            <a:ext cx="284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怪物设计</a:t>
            </a:r>
            <a:endParaRPr lang="zh-CN" altLang="en-US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260578" y="1871663"/>
          <a:ext cx="8626251" cy="4343400"/>
        </p:xfrm>
        <a:graphic>
          <a:graphicData uri="http://schemas.openxmlformats.org/drawingml/2006/table">
            <a:tbl>
              <a:tblPr/>
              <a:tblGrid>
                <a:gridCol w="939572"/>
                <a:gridCol w="1971676"/>
                <a:gridCol w="1214437"/>
                <a:gridCol w="3071812"/>
                <a:gridCol w="1428754"/>
              </a:tblGrid>
              <a:tr h="544134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编号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兵种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模型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战斗机制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33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01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战怪物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3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击形式为近战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93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02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普通远程怪物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8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0.633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攻击形式为远程，发射火球，造成普通伤害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8241" y="2666772"/>
            <a:ext cx="8477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8241" y="4627873"/>
            <a:ext cx="856571" cy="805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95277" y="1343703"/>
          <a:ext cx="8215084" cy="5197115"/>
        </p:xfrm>
        <a:graphic>
          <a:graphicData uri="http://schemas.openxmlformats.org/drawingml/2006/table">
            <a:tbl>
              <a:tblPr/>
              <a:tblGrid>
                <a:gridCol w="730747"/>
                <a:gridCol w="1831476"/>
                <a:gridCol w="975711"/>
                <a:gridCol w="2799108"/>
                <a:gridCol w="1878042"/>
              </a:tblGrid>
              <a:tr h="190500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03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普通远程怪物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2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8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+mn-ea"/>
                        </a:rPr>
                        <a:t>攻击形式为远程，发射冰球，造成减速伤害</a:t>
                      </a:r>
                      <a:endParaRPr lang="zh-CN" altLang="zh-CN" sz="1600" kern="100" dirty="0">
                        <a:latin typeface="Times New Roman"/>
                        <a:ea typeface="+mn-ea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211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04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幽灵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1.3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近战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该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有三个技能：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）当玩家不在怪物攻击距离内时，有概率对玩家所在位置造成区域伤害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）怪物有概率回复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点血量，最大血量不超过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）当玩家在怪物攻击范围内时，有概率对周围一定区域造成大量伤害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195" y="1776867"/>
            <a:ext cx="819150" cy="895350"/>
          </a:xfrm>
          <a:prstGeom prst="rect">
            <a:avLst/>
          </a:prstGeom>
          <a:noFill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58195" y="4540477"/>
            <a:ext cx="781050" cy="7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8155" y="1268415"/>
          <a:ext cx="8261215" cy="5471887"/>
        </p:xfrm>
        <a:graphic>
          <a:graphicData uri="http://schemas.openxmlformats.org/drawingml/2006/table">
            <a:tbl>
              <a:tblPr/>
              <a:tblGrid>
                <a:gridCol w="734851"/>
                <a:gridCol w="1361372"/>
                <a:gridCol w="1461579"/>
                <a:gridCol w="2814826"/>
                <a:gridCol w="1888587"/>
              </a:tblGrid>
              <a:tr h="5471887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05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不死人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1.4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近战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该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有三个技能：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）每隔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6s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进入普通攻击免疫状态，包括有普通攻击特效的技能攻击，持续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，计时器在免疫状态结束后刷新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）怪物有概率朝玩家方向喷射锥形火焰，如果粒子命中玩家，则造成大量伤害并造成眩晕效果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）当玩家在怪物攻击范围外时，有概率瞬移到玩家所在位置，并对瞬移所在位置造成范围伤害并附加眩晕效果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1485" y="3446462"/>
            <a:ext cx="942975" cy="105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98"/>
  <p:tag name="MH_SECTIONID" val="299,300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AUTOCOLOR" val="TRUE"/>
  <p:tag name="MH_TYPE" val="CONTENTS"/>
  <p:tag name="ID" val="5535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OTHERS"/>
  <p:tag name="ID" val="5535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OTHERS"/>
  <p:tag name="ID" val="5535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1633</Words>
  <Application>Microsoft Office PowerPoint</Application>
  <PresentationFormat>全屏显示(4:3)</PresentationFormat>
  <Paragraphs>275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Office 主题</vt:lpstr>
      <vt:lpstr>3_Office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xbany</cp:lastModifiedBy>
  <cp:revision>193</cp:revision>
  <dcterms:created xsi:type="dcterms:W3CDTF">2015-02-19T23:46:49Z</dcterms:created>
  <dcterms:modified xsi:type="dcterms:W3CDTF">2017-11-24T06:23:56Z</dcterms:modified>
</cp:coreProperties>
</file>